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2" r:id="rId4"/>
  </p:sldMasterIdLst>
  <p:notesMasterIdLst>
    <p:notesMasterId r:id="rId30"/>
  </p:notesMasterIdLst>
  <p:handoutMasterIdLst>
    <p:handoutMasterId r:id="rId31"/>
  </p:handoutMasterIdLst>
  <p:sldIdLst>
    <p:sldId id="682" r:id="rId5"/>
    <p:sldId id="683" r:id="rId6"/>
    <p:sldId id="412" r:id="rId7"/>
    <p:sldId id="662" r:id="rId8"/>
    <p:sldId id="694" r:id="rId9"/>
    <p:sldId id="697" r:id="rId10"/>
    <p:sldId id="664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693" r:id="rId20"/>
    <p:sldId id="592" r:id="rId21"/>
    <p:sldId id="586" r:id="rId22"/>
    <p:sldId id="597" r:id="rId23"/>
    <p:sldId id="541" r:id="rId24"/>
    <p:sldId id="667" r:id="rId25"/>
    <p:sldId id="692" r:id="rId26"/>
    <p:sldId id="670" r:id="rId27"/>
    <p:sldId id="678" r:id="rId28"/>
    <p:sldId id="451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361"/>
    <a:srgbClr val="3E3438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 autoAdjust="0"/>
    <p:restoredTop sz="84058" autoAdjust="0"/>
  </p:normalViewPr>
  <p:slideViewPr>
    <p:cSldViewPr>
      <p:cViewPr>
        <p:scale>
          <a:sx n="56" d="100"/>
          <a:sy n="56" d="100"/>
        </p:scale>
        <p:origin x="-2130" y="-528"/>
      </p:cViewPr>
      <p:guideLst>
        <p:guide orient="horz" pos="4080"/>
        <p:guide pos="4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63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A5F095E8-5020-4B91-ADFD-8778DD4A6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8962" name="Picture 1" descr="ETS: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8590002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Copyright © 2011 by Educational Testing Service. All rights reserved. ETS, the ETS logo, LISTENING. LEARNING. LEADING., CRITERION,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GRE, SCORELINK, TOEFL</a:t>
            </a:r>
            <a:r>
              <a:rPr lang="en-US" sz="750" baseline="0" dirty="0" smtClean="0">
                <a:solidFill>
                  <a:prstClr val="black"/>
                </a:solidFill>
              </a:rPr>
              <a:t> and TOEIC</a:t>
            </a:r>
            <a:r>
              <a:rPr lang="en-US" sz="750" dirty="0" smtClean="0">
                <a:solidFill>
                  <a:prstClr val="black"/>
                </a:solidFill>
              </a:rPr>
              <a:t> are registered trademarks of Educational Testing Service (ETS). BETTER BY DESIGN,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THE PRAXIS SERIES, and TOEFL IBT are trademarks of ETS. MY CREDENTIALS VAULT is a service mark of ETS.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All other trademarks are property of their respective owners.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9890CEA4-4189-47A5-91AD-DA632DF5A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F4AD94BC-CBCE-4B78-9CF2-6111E72FB5DD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 defTabSz="928688"/>
              <a:t>1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  <a:ea typeface="ヒラギノ角ゴ Pro W3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A3EF9-378E-4423-B606-E3C02373C50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1F0C1-74D1-44DB-98B4-E3D6783325F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1F0C1-74D1-44DB-98B4-E3D6783325F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44690-19A6-4527-9AF8-4630CD3BD23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01C46-5DD2-458B-89CF-7B4F2682CD8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9ABB3-0625-4ACF-AB4D-5453C2A5F2C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D326353F-1796-4A1B-A59D-BA7F490FD4EF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 defTabSz="928688"/>
              <a:t>20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0CEA4-4189-47A5-91AD-DA632DF5A92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0CEA4-4189-47A5-91AD-DA632DF5A92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solidFill>
                <a:srgbClr val="FF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DD837-3484-4859-ABE4-E1A66C0DAED0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0CEA4-4189-47A5-91AD-DA632DF5A92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B00CD-2CFA-425D-8816-7AF3F6941CD7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 defTabSz="928688"/>
              <a:t>3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0CEA4-4189-47A5-91AD-DA632DF5A92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trike="sngStrike" baseline="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32112-2F22-4890-82B8-BBA36C6411B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E519D-2076-4A90-BC48-7494A0E60C7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baseline="0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61370-AA69-4CA5-AEBA-48DE2A3BCD5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8">
              <a:buFontTx/>
              <a:buChar char="•"/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61370-AA69-4CA5-AEBA-48DE2A3BCD5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A3EF9-378E-4423-B606-E3C02373C50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800" dirty="0"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438400" y="4114800"/>
            <a:ext cx="8153400" cy="761999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>
              <a:buNone/>
              <a:defRPr sz="2800" b="1" baseline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33400" y="457201"/>
            <a:ext cx="8153400" cy="761999"/>
          </a:xfrm>
        </p:spPr>
        <p:txBody>
          <a:bodyPr/>
          <a:lstStyle>
            <a:lvl1pPr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8200" y="6248400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Copyright © 2011 by Educational Testing Service. All rights reserved. ETS, the ETS logo, LISTENING. LEARNING. LEADING., CRITERION,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GRE, SCORELINK, TOEFL</a:t>
            </a:r>
            <a:r>
              <a:rPr lang="en-US" sz="750" baseline="0" dirty="0" smtClean="0">
                <a:solidFill>
                  <a:prstClr val="black"/>
                </a:solidFill>
              </a:rPr>
              <a:t> and TOEIC</a:t>
            </a:r>
            <a:r>
              <a:rPr lang="en-US" sz="750" dirty="0" smtClean="0">
                <a:solidFill>
                  <a:prstClr val="black"/>
                </a:solidFill>
              </a:rPr>
              <a:t> are registered trademarks of Educational Testing Service (ETS). BETTER BY DESIGN,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THE PRAXIS SERIES, and TOEFL IBT are trademarks of ETS. MY CREDENTIALS VAULT is a service mark of ETS.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All other trademarks are property of their respective owners.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38200" y="6248400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Copyright © 2011 by Educational Testing Service. All rights reserved. ETS, the ETS logo, LISTENING. LEARNING. LEADING., CRITERION,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GRE, SCORELINK, TOEFL</a:t>
            </a:r>
            <a:r>
              <a:rPr lang="en-US" sz="750" baseline="0" dirty="0" smtClean="0">
                <a:solidFill>
                  <a:prstClr val="black"/>
                </a:solidFill>
              </a:rPr>
              <a:t> and TOEIC</a:t>
            </a:r>
            <a:r>
              <a:rPr lang="en-US" sz="750" dirty="0" smtClean="0">
                <a:solidFill>
                  <a:prstClr val="black"/>
                </a:solidFill>
              </a:rPr>
              <a:t> are registered trademarks of Educational Testing Service (ETS). BETTER BY DESIGN,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THE PRAXIS SERIES, and TOEFL IBT are trademarks of ETS. MY CREDENTIALS VAULT is a service mark of ETS.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All other trademarks are property of their respective owners.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7056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6248400"/>
            <a:ext cx="64008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Copyright © 2011 by Educational Testing Service. All rights reserved. ETS, the ETS logo, LISTENING. LEARNING. LEADING., CRITERION,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GRE, SCORELINK, TOEFL</a:t>
            </a:r>
            <a:r>
              <a:rPr lang="en-US" sz="750" baseline="0" dirty="0" smtClean="0">
                <a:solidFill>
                  <a:prstClr val="black"/>
                </a:solidFill>
              </a:rPr>
              <a:t> and TOEIC</a:t>
            </a:r>
            <a:r>
              <a:rPr lang="en-US" sz="750" dirty="0" smtClean="0">
                <a:solidFill>
                  <a:prstClr val="black"/>
                </a:solidFill>
              </a:rPr>
              <a:t> are registered trademarks of Educational Testing Service (ETS). BETTER BY DESIGN,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THE PRAXIS SERIES, and TOEFL IBT are trademarks of ETS. MY CREDENTIALS VAULT is a service mark of ETS.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All other trademarks are property of their respective owners.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248400"/>
            <a:ext cx="41910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ETS — Listening. Learning. Leading.®  Copyright © 2010 by Educational Testing Service. All rights reserved. ETS, the ETS logo,  LISTENING. LEARNING. LEADING. and GRE are registered trademarks of Educational Testing Service (ETS). BETTER BY DESIGN is a trademark of ETS. All other trademarks are property of their respective owner. 14167</a:t>
            </a:r>
            <a:endParaRPr lang="en-US" sz="800" dirty="0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5807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D2825-179B-413F-8C72-3FFE19F214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EC9E99D-13D8-4D3B-A6A1-044525595E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  <p:sldLayoutId id="2147483737" r:id="rId4"/>
    <p:sldLayoutId id="2147483739" r:id="rId5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.org/gre/compar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Relationship Id="rId5" Type="http://schemas.openxmlformats.org/officeDocument/2006/relationships/hyperlink" Target="http://www.ets.org/gre/infocenter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576558" y="6096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700" b="1" kern="0" dirty="0" smtClean="0">
                <a:latin typeface="+mj-lt"/>
                <a:ea typeface="+mj-ea"/>
              </a:rPr>
              <a:t>	</a:t>
            </a: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algn="ctr"/>
            <a:r>
              <a:rPr lang="en-US" sz="2500" dirty="0" smtClean="0">
                <a:solidFill>
                  <a:schemeClr val="bg1"/>
                </a:solidFill>
                <a:latin typeface="Verdana" pitchFamily="34" charset="0"/>
              </a:rPr>
              <a:t>The</a:t>
            </a:r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</a:rPr>
              <a:t> GRE</a:t>
            </a:r>
            <a:r>
              <a:rPr lang="en-US" baseline="50000" dirty="0" smtClean="0">
                <a:solidFill>
                  <a:schemeClr val="bg1"/>
                </a:solidFill>
                <a:latin typeface="Verdana" pitchFamily="34" charset="0"/>
              </a:rPr>
              <a:t>®</a:t>
            </a:r>
            <a:r>
              <a:rPr lang="en-US" sz="3200" baseline="50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Verdana" pitchFamily="34" charset="0"/>
              </a:rPr>
              <a:t>Test</a:t>
            </a:r>
          </a:p>
          <a:p>
            <a:pPr algn="ctr"/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CC33"/>
              </a:solidFill>
              <a:effectLst/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743200" y="2819400"/>
            <a:ext cx="571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700" b="1" kern="0" dirty="0" smtClean="0">
                <a:latin typeface="+mj-lt"/>
                <a:ea typeface="+mj-ea"/>
              </a:rPr>
              <a:t>	</a:t>
            </a: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  <a:t/>
            </a:r>
            <a:b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CC33"/>
              </a:solidFill>
              <a:effectLst/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05200" y="48006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Jose Santiago</a:t>
            </a:r>
          </a:p>
          <a:p>
            <a:pPr algn="ctr"/>
            <a:r>
              <a:rPr lang="en-US" sz="1600" b="1" dirty="0" smtClean="0"/>
              <a:t>Director, Client Relations</a:t>
            </a:r>
            <a:endParaRPr lang="en-US" sz="1600" b="1" dirty="0"/>
          </a:p>
          <a:p>
            <a:pPr algn="ctr"/>
            <a:r>
              <a:rPr lang="en-US" sz="1600" b="1" dirty="0" smtClean="0"/>
              <a:t>Educational Testing Service</a:t>
            </a:r>
            <a:endParaRPr lang="en-US" sz="1600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429000" y="3810000"/>
            <a:ext cx="480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Becas</a:t>
            </a:r>
            <a:r>
              <a:rPr lang="en-US" b="1" dirty="0" smtClean="0"/>
              <a:t> </a:t>
            </a:r>
            <a:r>
              <a:rPr lang="en-US" b="1" dirty="0" err="1" smtClean="0"/>
              <a:t>Talentia</a:t>
            </a:r>
            <a:endParaRPr lang="en-US" b="1" dirty="0" smtClean="0"/>
          </a:p>
          <a:p>
            <a:pPr algn="ctr"/>
            <a:r>
              <a:rPr lang="en-US" sz="1800" b="1" smtClean="0"/>
              <a:t>April 8, 2011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2971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</a:rPr>
              <a:t>An Update from ETS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2192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Verbal Reasoning Measure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346075" indent="-346075">
              <a:buNone/>
              <a:defRPr/>
            </a:pPr>
            <a:r>
              <a:rPr lang="en-US" sz="2400" dirty="0" smtClean="0"/>
              <a:t>Assesses ability to:</a:t>
            </a:r>
          </a:p>
          <a:p>
            <a:pPr>
              <a:defRPr/>
            </a:pPr>
            <a:r>
              <a:rPr lang="en-US" sz="2200" dirty="0" smtClean="0"/>
              <a:t>Analyze and evaluate written material and synthesize information obtained from it </a:t>
            </a:r>
          </a:p>
          <a:p>
            <a:pPr>
              <a:defRPr/>
            </a:pPr>
            <a:r>
              <a:rPr lang="en-US" sz="2200" dirty="0" smtClean="0"/>
              <a:t>Analyze relationships among component parts of sentences</a:t>
            </a:r>
          </a:p>
          <a:p>
            <a:pPr>
              <a:defRPr/>
            </a:pPr>
            <a:r>
              <a:rPr lang="en-US" sz="2200" dirty="0" smtClean="0"/>
              <a:t>Recognize relationships among words and conce</a:t>
            </a:r>
            <a:r>
              <a:rPr lang="en-US" sz="2000" dirty="0" smtClean="0"/>
              <a:t>pts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Verbal Reasoning Measure (continued)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1588" indent="-1588">
              <a:defRPr/>
            </a:pPr>
            <a:r>
              <a:rPr lang="en-US" sz="2400" b="1" dirty="0" smtClean="0"/>
              <a:t>  </a:t>
            </a:r>
            <a:r>
              <a:rPr lang="en-US" sz="2400" dirty="0" smtClean="0"/>
              <a:t>An emphasis on complex reasoning skills</a:t>
            </a:r>
          </a:p>
          <a:p>
            <a:pPr lvl="1">
              <a:defRPr/>
            </a:pPr>
            <a:r>
              <a:rPr lang="en-US" sz="2200" dirty="0" smtClean="0"/>
              <a:t>More text-based materials such as reading passages</a:t>
            </a:r>
          </a:p>
          <a:p>
            <a:pPr lvl="1">
              <a:defRPr/>
            </a:pPr>
            <a:r>
              <a:rPr lang="en-US" sz="2200" dirty="0" smtClean="0"/>
              <a:t>Less dependence on vocabulary knowledge alone; no antonyms and analogies</a:t>
            </a:r>
          </a:p>
          <a:p>
            <a:pPr>
              <a:defRPr/>
            </a:pPr>
            <a:r>
              <a:rPr lang="en-US" sz="2400" dirty="0" smtClean="0"/>
              <a:t>New question types </a:t>
            </a:r>
            <a:r>
              <a:rPr lang="en-US" sz="2400" i="1" dirty="0" smtClean="0"/>
              <a:t>and</a:t>
            </a:r>
            <a:r>
              <a:rPr lang="en-US" sz="2400" dirty="0" smtClean="0"/>
              <a:t> new computer-enabled tasks, such as highlighting a relevant sentence to answer a question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2192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Quantitative Reasoning Measure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4648200"/>
          </a:xfrm>
        </p:spPr>
        <p:txBody>
          <a:bodyPr/>
          <a:lstStyle/>
          <a:p>
            <a:r>
              <a:rPr lang="en-US" sz="2400" dirty="0" smtClean="0"/>
              <a:t>Assesses:</a:t>
            </a:r>
          </a:p>
          <a:p>
            <a:pPr lvl="1"/>
            <a:r>
              <a:rPr lang="en-US" sz="2000" dirty="0" smtClean="0"/>
              <a:t>Basic mathematical skills </a:t>
            </a:r>
          </a:p>
          <a:p>
            <a:pPr lvl="1"/>
            <a:r>
              <a:rPr lang="en-US" sz="2000" dirty="0" smtClean="0"/>
              <a:t>Understanding of elementary mathematical concepts </a:t>
            </a:r>
          </a:p>
          <a:p>
            <a:pPr lvl="1"/>
            <a:r>
              <a:rPr lang="en-US" sz="2000" dirty="0" smtClean="0"/>
              <a:t>Ability to reason quantitatively and to model and solve problems with quantitative methods </a:t>
            </a:r>
          </a:p>
          <a:p>
            <a:pPr>
              <a:defRPr/>
            </a:pPr>
            <a:r>
              <a:rPr lang="en-US" sz="2400" dirty="0" smtClean="0"/>
              <a:t>Mathematical knowledge expected of test takers remains unchanged </a:t>
            </a:r>
          </a:p>
          <a:p>
            <a:pPr lvl="1">
              <a:defRPr/>
            </a:pPr>
            <a:r>
              <a:rPr lang="en-US" sz="2000" dirty="0" smtClean="0"/>
              <a:t>Basic concepts of arithmetic, algebra, geometry and data analysis</a:t>
            </a:r>
          </a:p>
          <a:p>
            <a:endParaRPr lang="en-US" sz="22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Quantitative Reasoning Measure (continued)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572000"/>
          </a:xfrm>
        </p:spPr>
        <p:txBody>
          <a:bodyPr/>
          <a:lstStyle/>
          <a:p>
            <a:pPr marL="344488" indent="-344488">
              <a:defRPr/>
            </a:pPr>
            <a:r>
              <a:rPr lang="en-US" sz="2400" dirty="0" smtClean="0"/>
              <a:t>More real-life scenarios to better gauge candidates’ skills</a:t>
            </a:r>
          </a:p>
          <a:p>
            <a:pPr>
              <a:defRPr/>
            </a:pPr>
            <a:r>
              <a:rPr lang="en-US" sz="2400" dirty="0" smtClean="0"/>
              <a:t>An emphasis on quantitative reasoning skills</a:t>
            </a:r>
          </a:p>
          <a:p>
            <a:pPr lvl="1">
              <a:defRPr/>
            </a:pPr>
            <a:r>
              <a:rPr lang="en-US" sz="2200" dirty="0" smtClean="0"/>
              <a:t>Increased proportion of questions involving real-life scenarios and data interpretation</a:t>
            </a:r>
          </a:p>
          <a:p>
            <a:pPr lvl="1">
              <a:defRPr/>
            </a:pPr>
            <a:r>
              <a:rPr lang="en-US" sz="2200" dirty="0" smtClean="0"/>
              <a:t>An on-screen calculator to reduce the emphasis on computation</a:t>
            </a:r>
          </a:p>
          <a:p>
            <a:pPr>
              <a:defRPr/>
            </a:pPr>
            <a:r>
              <a:rPr lang="en-US" sz="2400" dirty="0" smtClean="0"/>
              <a:t>New question types </a:t>
            </a:r>
            <a:r>
              <a:rPr lang="en-US" sz="2400" i="1" dirty="0" smtClean="0"/>
              <a:t>and </a:t>
            </a:r>
            <a:r>
              <a:rPr lang="en-US" sz="2400" dirty="0" smtClean="0"/>
              <a:t>new computer-enabled tasks, such as entering a numerical answer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2192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Analytical Writing Measure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r>
              <a:rPr lang="en-US" sz="2400" dirty="0" smtClean="0"/>
              <a:t>Integrates the assessment of critical thinking and analytical writing</a:t>
            </a:r>
          </a:p>
          <a:p>
            <a:r>
              <a:rPr lang="en-US" sz="2400" dirty="0" smtClean="0"/>
              <a:t>Assesses ability to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Articulate and support complex ideas</a:t>
            </a:r>
          </a:p>
          <a:p>
            <a:pPr lvl="1"/>
            <a:r>
              <a:rPr lang="en-US" sz="2000" dirty="0" smtClean="0"/>
              <a:t>Construct and evaluate arguments</a:t>
            </a:r>
          </a:p>
          <a:p>
            <a:pPr lvl="1"/>
            <a:r>
              <a:rPr lang="en-US" sz="2000" dirty="0" smtClean="0"/>
              <a:t>Sustain a focused and coherent discussion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Does not assess specific content knowledge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Analytical Writing Measure (continued)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r>
              <a:rPr lang="en-US" sz="2400" dirty="0" smtClean="0"/>
              <a:t>The Analytical Writing measure will not change dramatically</a:t>
            </a:r>
          </a:p>
          <a:p>
            <a:r>
              <a:rPr lang="en-US" sz="2400" dirty="0" smtClean="0"/>
              <a:t>Test takers will be asked to provide </a:t>
            </a:r>
            <a:r>
              <a:rPr lang="en-US" sz="2400" b="1" dirty="0" smtClean="0"/>
              <a:t>more focused responses</a:t>
            </a:r>
            <a:r>
              <a:rPr lang="en-US" sz="2400" dirty="0" smtClean="0"/>
              <a:t> to questions, reducing the possibility of reliance on memorized materials</a:t>
            </a:r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computer selects the second section of a measure based on the test taker’s performance on the first section </a:t>
            </a:r>
          </a:p>
          <a:p>
            <a:r>
              <a:rPr lang="en-US" sz="2400" dirty="0" smtClean="0"/>
              <a:t>Within each section, all questions contribute equally to the final score</a:t>
            </a:r>
          </a:p>
          <a:p>
            <a:r>
              <a:rPr lang="en-US" sz="2400" dirty="0" smtClean="0"/>
              <a:t>Both sections are important, since the final score on each measure is based on the total number of correct answers and the level of difficulty of the questions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The Computer-Based GRE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®</a:t>
            </a:r>
            <a:r>
              <a:rPr lang="en-US" sz="2400" b="1" dirty="0" smtClean="0">
                <a:solidFill>
                  <a:schemeClr val="bg1"/>
                </a:solidFill>
              </a:rPr>
              <a:t> Verbal Reasoning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and Quantitative Reasoning Sections Are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Section-Level Adaptive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2192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More Test-Taker Friendly for an Enhanced Test Experience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267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Questions are more aligned with the types of work students will do in graduate or business school</a:t>
            </a:r>
          </a:p>
          <a:p>
            <a:pPr lvl="1"/>
            <a:r>
              <a:rPr lang="en-US" sz="2000" dirty="0" smtClean="0"/>
              <a:t>includes more text-based questions and more real-life scenarios</a:t>
            </a:r>
          </a:p>
          <a:p>
            <a:r>
              <a:rPr lang="en-US" sz="2200" dirty="0" smtClean="0"/>
              <a:t>The test experience is enhanced</a:t>
            </a:r>
          </a:p>
          <a:p>
            <a:pPr lvl="1"/>
            <a:r>
              <a:rPr lang="en-US" sz="2000" dirty="0" smtClean="0"/>
              <a:t>new functionality, including review, go back, change an answer, etc.</a:t>
            </a:r>
          </a:p>
          <a:p>
            <a:pPr lvl="1"/>
            <a:r>
              <a:rPr lang="en-US" sz="2000" dirty="0" smtClean="0"/>
              <a:t>test takers can navigate freely </a:t>
            </a:r>
            <a:r>
              <a:rPr lang="en-US" sz="2000" b="1" dirty="0" smtClean="0"/>
              <a:t>within</a:t>
            </a:r>
            <a:r>
              <a:rPr lang="en-US" sz="2000" dirty="0" smtClean="0"/>
              <a:t> a timed section</a:t>
            </a:r>
          </a:p>
          <a:p>
            <a:r>
              <a:rPr lang="en-US" sz="2200" dirty="0" smtClean="0"/>
              <a:t>An on-screen calculator will be provided on the Quantitative Reasoning measure*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*For those taking the paper-based </a:t>
            </a:r>
            <a:r>
              <a:rPr lang="en-US" sz="1400" i="1" dirty="0" smtClean="0">
                <a:latin typeface="+mn-lt"/>
              </a:rPr>
              <a:t>GRE</a:t>
            </a:r>
            <a:r>
              <a:rPr lang="en-US" sz="1400" dirty="0" smtClean="0">
                <a:latin typeface="+mn-lt"/>
              </a:rPr>
              <a:t> revised General Test, calculators will be</a:t>
            </a:r>
          </a:p>
          <a:p>
            <a:r>
              <a:rPr lang="en-US" sz="1400" dirty="0" smtClean="0">
                <a:latin typeface="+mn-lt"/>
              </a:rPr>
              <a:t>  provided at the test center for use during the test.</a:t>
            </a:r>
          </a:p>
          <a:p>
            <a:endParaRPr lang="en-US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solidFill>
                  <a:schemeClr val="bg1"/>
                </a:solidFill>
              </a:rPr>
              <a:t>More Simplicity in Distinguishing Performance Differences Between Candidates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Verbal Reasoning and Quantitative Reasoning scores will be reported on a</a:t>
            </a:r>
            <a:r>
              <a:rPr lang="en-US" sz="2400" b="1" dirty="0" smtClean="0"/>
              <a:t> new score scale </a:t>
            </a:r>
            <a:r>
              <a:rPr lang="en-US" sz="2400" dirty="0" smtClean="0"/>
              <a:t>of 130–170, in 1-point increments  </a:t>
            </a:r>
          </a:p>
          <a:p>
            <a:pPr lvl="1"/>
            <a:r>
              <a:rPr lang="en-US" sz="2200" dirty="0" smtClean="0"/>
              <a:t>Current score scale: 200</a:t>
            </a:r>
            <a:r>
              <a:rPr lang="en-US" sz="2000" dirty="0" smtClean="0"/>
              <a:t>–</a:t>
            </a:r>
            <a:r>
              <a:rPr lang="en-US" sz="2200" dirty="0" smtClean="0"/>
              <a:t>800, in 10-point increments</a:t>
            </a:r>
          </a:p>
          <a:p>
            <a:r>
              <a:rPr lang="en-US" sz="2400" dirty="0" smtClean="0"/>
              <a:t>The Analytical Writing scores will continue to be reported on the same 0–6 score scale, in half-point increments</a:t>
            </a:r>
          </a:p>
          <a:p>
            <a:endParaRPr lang="en-US" sz="2400" dirty="0" smtClean="0"/>
          </a:p>
          <a:p>
            <a:r>
              <a:rPr lang="en-US" sz="2400" dirty="0" smtClean="0"/>
              <a:t>Scores are reportable for five years following the testing year in which </a:t>
            </a:r>
            <a:r>
              <a:rPr lang="en-US" sz="2400" smtClean="0"/>
              <a:t>the individual tested</a:t>
            </a:r>
            <a:endParaRPr lang="en-US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219200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Important Dates You Need to Know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29600" cy="32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248400"/>
              </a:tblGrid>
              <a:tr h="4539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Milestone</a:t>
                      </a:r>
                      <a:endParaRPr lang="en-US" sz="1600" dirty="0"/>
                    </a:p>
                  </a:txBody>
                  <a:tcPr/>
                </a:tc>
              </a:tr>
              <a:tr h="4150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March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 15: First day of registration</a:t>
                      </a:r>
                      <a:r>
                        <a:rPr lang="en-US" sz="1600" baseline="0" dirty="0" smtClean="0"/>
                        <a:t> for the revised test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9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August</a:t>
                      </a:r>
                      <a:r>
                        <a:rPr lang="en-US" sz="1600" baseline="0" dirty="0" smtClean="0"/>
                        <a:t>  - September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August</a:t>
                      </a:r>
                      <a:r>
                        <a:rPr lang="en-US" sz="1600" baseline="0" dirty="0" smtClean="0"/>
                        <a:t> 1 - </a:t>
                      </a:r>
                      <a:r>
                        <a:rPr lang="en-US" sz="1600" dirty="0" smtClean="0"/>
                        <a:t>First day of testing for the revised test</a:t>
                      </a:r>
                    </a:p>
                    <a:p>
                      <a:pPr marL="176213" indent="-176213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For tests administered</a:t>
                      </a:r>
                      <a:r>
                        <a:rPr lang="en-US" sz="1600" baseline="0" dirty="0" smtClean="0"/>
                        <a:t> in August and September, scores will be reported starting in early November</a:t>
                      </a:r>
                      <a:r>
                        <a:rPr lang="en-US" sz="1600" baseline="0" dirty="0"/>
                        <a:t>.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October-November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 tests administered in October and November, check the detailed score reporting schedule on the GRE website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December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Score reporting returns to the regular reporting period (10-15 days after test date)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48768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Score reports for paper-based administrations will continue to be reported six weeks after test date.</a:t>
            </a:r>
            <a:r>
              <a:rPr lang="en-US" sz="1400" dirty="0" smtClean="0"/>
              <a:t> </a:t>
            </a:r>
            <a:endParaRPr lang="en-US" sz="1400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304800"/>
            <a:ext cx="6705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We Will Cover Today?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4876800"/>
          </a:xfrm>
        </p:spPr>
        <p:txBody>
          <a:bodyPr/>
          <a:lstStyle/>
          <a:p>
            <a:pPr eaLnBrk="1" hangingPunct="1">
              <a:spcBef>
                <a:spcPts val="400"/>
              </a:spcBef>
              <a:buNone/>
            </a:pPr>
            <a:endParaRPr lang="en-US" sz="2200" b="1" dirty="0" smtClean="0">
              <a:latin typeface="+mn-lt"/>
            </a:endParaRPr>
          </a:p>
          <a:p>
            <a:pPr eaLnBrk="1" hangingPunct="1">
              <a:spcBef>
                <a:spcPts val="400"/>
              </a:spcBef>
            </a:pPr>
            <a:r>
              <a:rPr lang="en-US" sz="2200" b="1" i="1" dirty="0" smtClean="0">
                <a:latin typeface="+mn-lt"/>
              </a:rPr>
              <a:t>GRE</a:t>
            </a:r>
            <a:r>
              <a:rPr lang="en-US" sz="2200" b="1" baseline="30000" dirty="0" smtClean="0">
                <a:latin typeface="+mn-lt"/>
              </a:rPr>
              <a:t>®</a:t>
            </a:r>
            <a:r>
              <a:rPr lang="en-US" sz="2200" b="1" dirty="0" smtClean="0">
                <a:latin typeface="+mn-lt"/>
              </a:rPr>
              <a:t> Program Overview</a:t>
            </a:r>
          </a:p>
          <a:p>
            <a:pPr lvl="1" eaLnBrk="1" hangingPunct="1">
              <a:spcBef>
                <a:spcPts val="400"/>
              </a:spcBef>
            </a:pPr>
            <a:r>
              <a:rPr lang="en-US" sz="2000" i="1" dirty="0" smtClean="0">
                <a:latin typeface="+mn-lt"/>
              </a:rPr>
              <a:t>GRE</a:t>
            </a:r>
            <a:r>
              <a:rPr lang="en-US" sz="2000" baseline="30000" dirty="0" smtClean="0">
                <a:latin typeface="+mn-lt"/>
              </a:rPr>
              <a:t>®</a:t>
            </a:r>
            <a:r>
              <a:rPr lang="en-US" sz="2000" dirty="0" smtClean="0">
                <a:latin typeface="+mn-lt"/>
              </a:rPr>
              <a:t> revised General Test</a:t>
            </a:r>
          </a:p>
          <a:p>
            <a:pPr lvl="1" eaLnBrk="1" hangingPunct="1">
              <a:spcBef>
                <a:spcPts val="400"/>
              </a:spcBef>
            </a:pPr>
            <a:r>
              <a:rPr lang="en-US" sz="2000" dirty="0" smtClean="0">
                <a:latin typeface="+mn-lt"/>
              </a:rPr>
              <a:t>GRE Scores for Business Schools </a:t>
            </a:r>
          </a:p>
          <a:p>
            <a:pPr lvl="1" eaLnBrk="1" hangingPunct="1">
              <a:buNone/>
            </a:pPr>
            <a:endParaRPr lang="en-US" sz="2000" dirty="0" smtClean="0">
              <a:latin typeface="+mn-lt"/>
            </a:endParaRPr>
          </a:p>
          <a:p>
            <a:pPr lvl="1" eaLnBrk="1" hangingPunct="1">
              <a:buNone/>
            </a:pP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43000"/>
            <a:ext cx="7086600" cy="4572000"/>
          </a:xfrm>
        </p:spPr>
        <p:txBody>
          <a:bodyPr/>
          <a:lstStyle/>
          <a:p>
            <a:pPr algn="ctr" eaLnBrk="1" hangingPunct="1"/>
            <a:r>
              <a:rPr lang="en-US" sz="3600" b="1" i="1" dirty="0" smtClean="0"/>
              <a:t>GRE</a:t>
            </a:r>
            <a:r>
              <a:rPr lang="en-US" sz="3600" b="1" baseline="30000" dirty="0" smtClean="0"/>
              <a:t>®</a:t>
            </a:r>
            <a:r>
              <a:rPr lang="en-US" sz="3600" b="1" dirty="0" smtClean="0"/>
              <a:t> General Test Scores</a:t>
            </a:r>
            <a:br>
              <a:rPr lang="en-US" sz="3600" b="1" dirty="0" smtClean="0"/>
            </a:br>
            <a:r>
              <a:rPr lang="en-US" sz="3600" b="1" dirty="0" smtClean="0"/>
              <a:t>for Business School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76200"/>
            <a:ext cx="76200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®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Scores Makes Good Business Sense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Test measures the skills that business schools value: Verbal reasoning, quantitative reasoning, critical thinking and analytical writing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Presents many questions in a business context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presume advanced knowledge in any specific content area, including business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 the same level of math as other leading graduate admissions tests used by business schools</a:t>
            </a:r>
          </a:p>
          <a:p>
            <a:pPr marL="3429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General Test is a valid predictor of performance in social science programs — including business — as demonstrated by independent research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152400"/>
            <a:ext cx="8534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than 500 MBA´s Programs Accept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®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Scores for their MBA Programs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685800" y="4724400"/>
            <a:ext cx="7772400" cy="914400"/>
          </a:xfrm>
        </p:spPr>
        <p:txBody>
          <a:bodyPr/>
          <a:lstStyle/>
          <a:p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Subtitle 5"/>
          <p:cNvSpPr txBox="1">
            <a:spLocks/>
          </p:cNvSpPr>
          <p:nvPr/>
        </p:nvSpPr>
        <p:spPr bwMode="auto">
          <a:xfrm>
            <a:off x="533400" y="22098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complete searchable list is posted on our website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: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http://www.ets.org/gre/general/about/mba/programs/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®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 Tool for Business Schools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85800" y="3352800"/>
            <a:ext cx="7804299" cy="2209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Access the </a:t>
            </a:r>
            <a:r>
              <a:rPr lang="en-US" sz="2400" i="1" dirty="0" smtClean="0"/>
              <a:t>GRE</a:t>
            </a:r>
            <a:r>
              <a:rPr lang="en-US" sz="2400" dirty="0" smtClean="0"/>
              <a:t> Comparison Tool for </a:t>
            </a:r>
            <a:br>
              <a:rPr lang="en-US" sz="2400" dirty="0" smtClean="0"/>
            </a:br>
            <a:r>
              <a:rPr lang="en-US" sz="2400" dirty="0" smtClean="0"/>
              <a:t>Business Schools at:  </a:t>
            </a:r>
          </a:p>
          <a:p>
            <a:pPr marL="0" indent="0" algn="ctr">
              <a:buNone/>
            </a:pPr>
            <a:r>
              <a:rPr lang="en-US" sz="2400" b="1" dirty="0" smtClean="0">
                <a:hlinkClick r:id="rId3"/>
              </a:rPr>
              <a:t>www.ets.org/gre/compare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Subtitle 5"/>
          <p:cNvSpPr txBox="1">
            <a:spLocks/>
          </p:cNvSpPr>
          <p:nvPr/>
        </p:nvSpPr>
        <p:spPr bwMode="auto">
          <a:xfrm>
            <a:off x="609600" y="14478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interactive tool designed to provide a predicted GMAT</a:t>
            </a:r>
            <a:r>
              <a:rPr lang="en-US" baseline="30000" dirty="0" smtClean="0"/>
              <a:t>®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score from an applicant’s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Verbal Reasoning and Quantitative Reasoning scores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0800" y="-990600"/>
            <a:ext cx="14494932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2192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</a:rPr>
              <a:t>Informational Website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228600" y="1295401"/>
            <a:ext cx="8382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25000"/>
              </a:spcAft>
              <a:defRPr/>
            </a:pPr>
            <a:endParaRPr lang="en-US" altLang="ko-KR" sz="800" dirty="0">
              <a:solidFill>
                <a:srgbClr val="103361"/>
              </a:solidFill>
              <a:latin typeface="+mn-lt"/>
              <a:ea typeface="+mn-ea"/>
              <a:cs typeface="+mn-cs"/>
            </a:endParaRPr>
          </a:p>
          <a:p>
            <a:pPr lvl="2" eaLnBrk="0" hangingPunct="0">
              <a:spcAft>
                <a:spcPct val="25000"/>
              </a:spcAft>
              <a:defRPr/>
            </a:pPr>
            <a:endParaRPr lang="en-US" altLang="ko-KR" sz="2000" dirty="0">
              <a:solidFill>
                <a:srgbClr val="103361"/>
              </a:solidFill>
              <a:latin typeface="+mn-lt"/>
              <a:ea typeface="+mn-ea"/>
              <a:cs typeface="+mn-cs"/>
            </a:endParaRPr>
          </a:p>
          <a:p>
            <a:pPr lvl="2" indent="-334963" eaLnBrk="0" hangingPunct="0">
              <a:spcAft>
                <a:spcPct val="25000"/>
              </a:spcAft>
              <a:buFont typeface="Wingdings" pitchFamily="2" charset="2"/>
              <a:buChar char="ü"/>
              <a:defRPr/>
            </a:pPr>
            <a:r>
              <a:rPr lang="en-US" altLang="ko-KR" i="1" dirty="0" smtClean="0">
                <a:latin typeface="Arial" charset="0"/>
                <a:ea typeface="ヒラギノ角ゴ Pro W3" pitchFamily="1" charset="-128"/>
                <a:cs typeface="+mn-cs"/>
              </a:rPr>
              <a:t>GRE</a:t>
            </a:r>
            <a:r>
              <a:rPr lang="en-US" baseline="30000" dirty="0">
                <a:latin typeface="Arial" charset="0"/>
                <a:ea typeface="ヒラギノ角ゴ Pro W3" pitchFamily="1" charset="-128"/>
                <a:cs typeface="+mn-cs"/>
              </a:rPr>
              <a:t>®</a:t>
            </a:r>
            <a:r>
              <a:rPr lang="en-US" altLang="ko-KR" dirty="0">
                <a:latin typeface="Arial" charset="0"/>
                <a:ea typeface="ヒラギノ角ゴ Pro W3" pitchFamily="1" charset="-128"/>
                <a:cs typeface="+mn-cs"/>
              </a:rPr>
              <a:t> revised General Test Information Center</a:t>
            </a:r>
            <a:endParaRPr lang="en-US" altLang="ko-KR" sz="2000" dirty="0">
              <a:latin typeface="Arial" charset="0"/>
              <a:ea typeface="ヒラギノ角ゴ Pro W3" pitchFamily="1" charset="-128"/>
              <a:cs typeface="+mn-cs"/>
            </a:endParaRPr>
          </a:p>
          <a:p>
            <a:pPr lvl="2" eaLnBrk="0" hangingPunct="0">
              <a:spcAft>
                <a:spcPct val="25000"/>
              </a:spcAft>
              <a:defRPr/>
            </a:pPr>
            <a:r>
              <a:rPr lang="en-US" altLang="ko-K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ヒラギノ角ゴ Pro W3" pitchFamily="1" charset="-128"/>
                <a:cs typeface="+mn-cs"/>
                <a:hlinkClick r:id="rId5"/>
              </a:rPr>
              <a:t>www.ets.org/gre/infocenter</a:t>
            </a:r>
            <a:r>
              <a:rPr lang="en-US" altLang="ko-K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rPr>
              <a:t> 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lvl="2" eaLnBrk="0" hangingPunct="0">
              <a:spcAft>
                <a:spcPct val="25000"/>
              </a:spcAft>
              <a:defRPr/>
            </a:pPr>
            <a:endParaRPr lang="en-US" altLang="ko-KR" sz="2000" dirty="0">
              <a:solidFill>
                <a:srgbClr val="103361"/>
              </a:solidFill>
              <a:latin typeface="+mn-lt"/>
              <a:ea typeface="+mn-ea"/>
              <a:cs typeface="+mn-cs"/>
            </a:endParaRPr>
          </a:p>
          <a:p>
            <a:pPr lvl="2" eaLnBrk="0" hangingPunct="0">
              <a:spcAft>
                <a:spcPct val="25000"/>
              </a:spcAft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895600"/>
            <a:ext cx="8915400" cy="1371600"/>
          </a:xfrm>
        </p:spPr>
        <p:txBody>
          <a:bodyPr/>
          <a:lstStyle/>
          <a:p>
            <a:pPr algn="ctr" eaLnBrk="1" hangingPunct="1"/>
            <a:r>
              <a:rPr lang="en-US" sz="3600" b="1" i="1" dirty="0" smtClean="0"/>
              <a:t>GRE</a:t>
            </a:r>
            <a:r>
              <a:rPr lang="en-US" sz="3600" b="1" baseline="30000" dirty="0" smtClean="0"/>
              <a:t>® </a:t>
            </a:r>
            <a:r>
              <a:rPr lang="en-US" sz="3600" b="1" dirty="0" smtClean="0"/>
              <a:t>Program Overview</a:t>
            </a:r>
            <a:endParaRPr lang="en-US" sz="2800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1524000"/>
            <a:ext cx="807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i="1" dirty="0">
                <a:latin typeface="+mn-lt"/>
                <a:ea typeface="+mn-ea"/>
                <a:cs typeface="+mn-cs"/>
              </a:rPr>
              <a:t>GRE</a:t>
            </a:r>
            <a:r>
              <a:rPr lang="en-US" b="1" baseline="30000" dirty="0">
                <a:latin typeface="+mn-lt"/>
                <a:ea typeface="ヒラギノ角ゴ Pro W3" pitchFamily="1" charset="-128"/>
                <a:cs typeface="+mn-cs"/>
              </a:rPr>
              <a:t>®</a:t>
            </a:r>
            <a:r>
              <a:rPr lang="en-US" b="1" dirty="0">
                <a:latin typeface="+mn-lt"/>
                <a:ea typeface="+mn-ea"/>
                <a:cs typeface="+mn-cs"/>
              </a:rPr>
              <a:t> General Test  </a:t>
            </a:r>
          </a:p>
          <a:p>
            <a:pPr marL="838200" lvl="1" indent="-381000" eaLnBrk="0" hangingPunct="0">
              <a:buClr>
                <a:srgbClr val="000000"/>
              </a:buClr>
              <a:buFontTx/>
              <a:buChar char="-"/>
              <a:defRPr/>
            </a:pPr>
            <a:r>
              <a:rPr lang="en-US" sz="2200" dirty="0" smtClean="0">
                <a:latin typeface="+mn-lt"/>
                <a:ea typeface="+mn-ea"/>
                <a:cs typeface="+mn-cs"/>
              </a:rPr>
              <a:t>Verbal </a:t>
            </a:r>
            <a:r>
              <a:rPr lang="en-US" sz="2200" dirty="0">
                <a:latin typeface="+mn-lt"/>
                <a:ea typeface="+mn-ea"/>
                <a:cs typeface="+mn-cs"/>
              </a:rPr>
              <a:t>Reasoning, Quantitative Reasoning and Analytical </a:t>
            </a:r>
            <a:r>
              <a:rPr lang="en-US" sz="2200" dirty="0" smtClean="0">
                <a:latin typeface="+mn-lt"/>
                <a:ea typeface="+mn-ea"/>
                <a:cs typeface="+mn-cs"/>
              </a:rPr>
              <a:t>Writing</a:t>
            </a:r>
          </a:p>
          <a:p>
            <a:pPr marL="609600" indent="-609600" eaLnBrk="0" hangingPunct="0"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i="1" dirty="0" smtClean="0">
                <a:latin typeface="+mn-lt"/>
                <a:ea typeface="+mn-ea"/>
                <a:cs typeface="+mn-cs"/>
              </a:rPr>
              <a:t>GRE</a:t>
            </a:r>
            <a:r>
              <a:rPr lang="en-US" b="1" baseline="30000" dirty="0">
                <a:latin typeface="+mn-lt"/>
                <a:ea typeface="ヒラギノ角ゴ Pro W3" pitchFamily="1" charset="-128"/>
                <a:cs typeface="+mn-cs"/>
              </a:rPr>
              <a:t>®</a:t>
            </a:r>
            <a:r>
              <a:rPr lang="en-US" b="1" dirty="0">
                <a:latin typeface="+mn-lt"/>
                <a:ea typeface="+mn-ea"/>
                <a:cs typeface="+mn-cs"/>
              </a:rPr>
              <a:t> Subject Tests</a:t>
            </a:r>
            <a:r>
              <a:rPr lang="en-US" b="1" dirty="0">
                <a:latin typeface="+mn-lt"/>
                <a:ea typeface="ヒラギノ角ゴ Pro W3" pitchFamily="1" charset="-128"/>
                <a:cs typeface="+mn-cs"/>
              </a:rPr>
              <a:t>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3276600"/>
            <a:ext cx="51816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Biochemistry, Cell and Molecular Biology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Biology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Chemistry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Computer Science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800600" y="3276600"/>
            <a:ext cx="3962400" cy="2671763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Literature in English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304800"/>
            <a:ext cx="8305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®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Testing Program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16363"/>
          </a:xfrm>
        </p:spPr>
        <p:txBody>
          <a:bodyPr/>
          <a:lstStyle/>
          <a:p>
            <a:r>
              <a:rPr lang="en-US" sz="2400" dirty="0" smtClean="0"/>
              <a:t>Measure </a:t>
            </a:r>
            <a:r>
              <a:rPr lang="en-US" sz="2400" b="1" i="1" dirty="0" smtClean="0"/>
              <a:t>skills</a:t>
            </a:r>
            <a:r>
              <a:rPr lang="en-US" sz="2400" dirty="0" smtClean="0"/>
              <a:t> faculty and graduate deans have identified as essential to graduate school success, including </a:t>
            </a:r>
            <a:r>
              <a:rPr lang="en-US" sz="2400" b="1" i="1" dirty="0" smtClean="0"/>
              <a:t>verbal reasoning, quantitative reasoning, critical thinking and analytical writing</a:t>
            </a:r>
          </a:p>
          <a:p>
            <a:r>
              <a:rPr lang="en-US" sz="2400" dirty="0" smtClean="0"/>
              <a:t>Provide the </a:t>
            </a:r>
            <a:r>
              <a:rPr lang="en-US" sz="2400" b="1" i="1" dirty="0" smtClean="0"/>
              <a:t>only common measures of these skills</a:t>
            </a:r>
            <a:r>
              <a:rPr lang="en-US" sz="2400" dirty="0" smtClean="0"/>
              <a:t> for comparing the qualifications of applicants from different educational backgrounds and countries of origin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Benefits of Using GRE Test Scores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21163"/>
          </a:xfrm>
        </p:spPr>
        <p:txBody>
          <a:bodyPr/>
          <a:lstStyle/>
          <a:p>
            <a:pPr>
              <a:buNone/>
            </a:pPr>
            <a:r>
              <a:rPr lang="es-ES" dirty="0" err="1" smtClean="0"/>
              <a:t>Postgraduate</a:t>
            </a:r>
            <a:r>
              <a:rPr lang="es-ES" dirty="0" smtClean="0"/>
              <a:t> </a:t>
            </a:r>
            <a:r>
              <a:rPr lang="es-ES" dirty="0" err="1" smtClean="0"/>
              <a:t>programs</a:t>
            </a:r>
            <a:r>
              <a:rPr lang="es-ES" dirty="0" smtClean="0"/>
              <a:t> </a:t>
            </a:r>
            <a:r>
              <a:rPr lang="es-ES" dirty="0" err="1" smtClean="0"/>
              <a:t>worldwide</a:t>
            </a:r>
            <a:r>
              <a:rPr lang="es-ES" dirty="0" smtClean="0"/>
              <a:t>: </a:t>
            </a:r>
            <a:endParaRPr lang="en-US" dirty="0" smtClean="0"/>
          </a:p>
          <a:p>
            <a:r>
              <a:rPr lang="en-US" dirty="0" smtClean="0"/>
              <a:t>Doctorate/ PhD Programs</a:t>
            </a:r>
          </a:p>
          <a:p>
            <a:r>
              <a:rPr lang="en-US" dirty="0" smtClean="0"/>
              <a:t>Master’s Programs</a:t>
            </a:r>
          </a:p>
          <a:p>
            <a:r>
              <a:rPr lang="es-ES" dirty="0" err="1" smtClean="0"/>
              <a:t>MBA´s</a:t>
            </a:r>
            <a:r>
              <a:rPr lang="es-ES" dirty="0" smtClean="0"/>
              <a:t> </a:t>
            </a:r>
            <a:r>
              <a:rPr lang="es-ES" dirty="0" err="1" smtClean="0"/>
              <a:t>Programs</a:t>
            </a:r>
            <a:endParaRPr lang="es-E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Who Uses GRE Tests?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81000"/>
            <a:ext cx="8001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®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Test Acceptance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cs typeface="+mn-cs"/>
              </a:rPr>
              <a:t>The </a:t>
            </a:r>
            <a:r>
              <a:rPr lang="en-US" sz="2200" i="1" dirty="0" smtClean="0">
                <a:cs typeface="+mn-cs"/>
              </a:rPr>
              <a:t>GRE</a:t>
            </a:r>
            <a:r>
              <a:rPr lang="en-US" sz="2800" baseline="30000" dirty="0" smtClean="0">
                <a:ea typeface="ヒラギノ角ゴ Pro W3" pitchFamily="1" charset="-128"/>
              </a:rPr>
              <a:t>®</a:t>
            </a:r>
            <a:r>
              <a:rPr lang="en-US" sz="2200" dirty="0" smtClean="0">
                <a:cs typeface="+mn-cs"/>
              </a:rPr>
              <a:t> General Test is the most widely accepted, proven standardized assessment for graduate and business school</a:t>
            </a:r>
          </a:p>
          <a:p>
            <a:pPr eaLnBrk="1" hangingPunct="1">
              <a:defRPr/>
            </a:pPr>
            <a:r>
              <a:rPr lang="en-US" sz="2200" dirty="0" smtClean="0">
                <a:cs typeface="+mn-cs"/>
              </a:rPr>
              <a:t>The </a:t>
            </a:r>
            <a:r>
              <a:rPr lang="en-US" sz="2200" i="1" dirty="0" smtClean="0">
                <a:cs typeface="+mn-cs"/>
              </a:rPr>
              <a:t>GRE</a:t>
            </a:r>
            <a:r>
              <a:rPr lang="en-US" sz="2200" dirty="0" smtClean="0">
                <a:cs typeface="+mn-cs"/>
              </a:rPr>
              <a:t> General Test provides a broad, diverse applicant pool</a:t>
            </a:r>
          </a:p>
          <a:p>
            <a:pPr lvl="1" eaLnBrk="1" hangingPunct="1">
              <a:defRPr/>
            </a:pPr>
            <a:r>
              <a:rPr lang="en-US" sz="2000" dirty="0" smtClean="0"/>
              <a:t>More than 675,000 people from about 230 countries test each year</a:t>
            </a:r>
          </a:p>
          <a:p>
            <a:pPr lvl="1" eaLnBrk="1" hangingPunct="1">
              <a:defRPr/>
            </a:pPr>
            <a:r>
              <a:rPr lang="en-US" sz="2000" dirty="0" smtClean="0"/>
              <a:t>The test is widely accessible, with availability at about 700 test centers in more than 160 countries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219200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The GRE</a:t>
            </a:r>
            <a:r>
              <a:rPr lang="en-US" sz="3000" b="1" baseline="30000" dirty="0" smtClean="0">
                <a:solidFill>
                  <a:schemeClr val="bg1"/>
                </a:solidFill>
              </a:rPr>
              <a:t>®</a:t>
            </a:r>
            <a:r>
              <a:rPr lang="en-US" sz="3000" b="1" dirty="0" smtClean="0">
                <a:solidFill>
                  <a:schemeClr val="bg1"/>
                </a:solidFill>
              </a:rPr>
              <a:t> revised General Test Is Launching Worldwide in 2011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286000"/>
            <a:ext cx="4359275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81000" y="4495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400" b="1" dirty="0"/>
              <a:t>The first administration will be </a:t>
            </a:r>
            <a:r>
              <a:rPr lang="en-US" sz="2400" b="1" dirty="0" smtClean="0"/>
              <a:t>on </a:t>
            </a:r>
            <a:r>
              <a:rPr lang="en-US" sz="2400" b="1" dirty="0"/>
              <a:t>August </a:t>
            </a:r>
            <a:r>
              <a:rPr lang="en-US" sz="2400" b="1" dirty="0" smtClean="0"/>
              <a:t>1, 2011</a:t>
            </a:r>
            <a:endParaRPr lang="en-US" sz="2400" dirty="0"/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172200" y="3200400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14400"/>
          </a:xfrm>
        </p:spPr>
        <p:txBody>
          <a:bodyPr/>
          <a:lstStyle/>
          <a:p>
            <a:pPr algn="l"/>
            <a:r>
              <a:rPr lang="en-US" sz="3200" b="1" i="1" dirty="0" smtClean="0">
                <a:solidFill>
                  <a:schemeClr val="bg1"/>
                </a:solidFill>
              </a:rPr>
              <a:t>GRE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®</a:t>
            </a:r>
            <a:r>
              <a:rPr lang="en-US" sz="3200" b="1" dirty="0" smtClean="0">
                <a:solidFill>
                  <a:schemeClr val="bg1"/>
                </a:solidFill>
              </a:rPr>
              <a:t> revised General Test: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Better by Design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™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01000" cy="4191000"/>
          </a:xfrm>
        </p:spPr>
        <p:txBody>
          <a:bodyPr>
            <a:normAutofit fontScale="92500" lnSpcReduction="10000"/>
          </a:bodyPr>
          <a:lstStyle/>
          <a:p>
            <a:pPr marL="9525" lvl="1" indent="-9525">
              <a:lnSpc>
                <a:spcPct val="110000"/>
              </a:lnSpc>
              <a:spcBef>
                <a:spcPts val="1000"/>
              </a:spcBef>
              <a:buFontTx/>
              <a:buNone/>
              <a:defRPr/>
            </a:pPr>
            <a:r>
              <a:rPr lang="en-US" sz="2200" b="1" dirty="0" smtClean="0"/>
              <a:t>	</a:t>
            </a:r>
            <a:r>
              <a:rPr lang="en-US" sz="2600" b="1" dirty="0" smtClean="0"/>
              <a:t>Enhanced to provide even better results – with the validity, security and fairness</a:t>
            </a:r>
            <a:br>
              <a:rPr lang="en-US" sz="2600" b="1" dirty="0" smtClean="0"/>
            </a:br>
            <a:r>
              <a:rPr lang="en-US" sz="2600" b="1" dirty="0" smtClean="0"/>
              <a:t>you trust</a:t>
            </a:r>
            <a:r>
              <a:rPr lang="en-US" sz="2600" dirty="0" smtClean="0"/>
              <a:t>.</a:t>
            </a:r>
            <a:endParaRPr lang="en-US" sz="2400" dirty="0" smtClean="0"/>
          </a:p>
          <a:p>
            <a:pPr marL="0" lvl="1" indent="0">
              <a:spcBef>
                <a:spcPts val="1000"/>
              </a:spcBef>
              <a:buFontTx/>
              <a:buNone/>
              <a:defRPr/>
            </a:pPr>
            <a:r>
              <a:rPr lang="en-US" sz="2400" i="1" dirty="0" smtClean="0"/>
              <a:t>Features a new level of sophistication in psychometric design and delivery</a:t>
            </a:r>
          </a:p>
          <a:p>
            <a:pPr marL="350838" lvl="1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More closely aligned with the skills needed to succeed in graduate school</a:t>
            </a:r>
          </a:p>
          <a:p>
            <a:pPr marL="350838" lvl="1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More simplicity in distinguishing performance differences between candidates</a:t>
            </a:r>
          </a:p>
          <a:p>
            <a:pPr marL="350838" lvl="1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More test-taker friendly for an enhanced test experience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3F25B435A6E4D9C1640A254F93DCA" ma:contentTypeVersion="0" ma:contentTypeDescription="Create a new document." ma:contentTypeScope="" ma:versionID="5a235ef36999a3cd884086530d093354">
  <xsd:schema xmlns:xsd="http://www.w3.org/2001/XMLSchema" xmlns:p="http://schemas.microsoft.com/office/2006/metadata/properties" targetNamespace="http://schemas.microsoft.com/office/2006/metadata/properties" ma:root="true" ma:fieldsID="b108874681d18e5e9ebf1220991b9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D2F5F92-CB57-4291-BB19-AA5638D78D2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73293CF-ECD6-4D38-AEA8-EBCB3791C8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0D885-091B-4FB3-B7C2-43587B4D7D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8003</TotalTime>
  <Words>1015</Words>
  <Application>Microsoft Office PowerPoint</Application>
  <PresentationFormat>On-screen Show (4:3)</PresentationFormat>
  <Paragraphs>171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GRE® Program Overview</vt:lpstr>
      <vt:lpstr>Slide 4</vt:lpstr>
      <vt:lpstr>Slide 5</vt:lpstr>
      <vt:lpstr>Slide 6</vt:lpstr>
      <vt:lpstr>Slide 7</vt:lpstr>
      <vt:lpstr>The GRE® revised General Test Is Launching Worldwide in 2011 </vt:lpstr>
      <vt:lpstr>GRE® revised General Test:  Better by Design™</vt:lpstr>
      <vt:lpstr>Verbal Reasoning Measure</vt:lpstr>
      <vt:lpstr>Verbal Reasoning Measure (continued)</vt:lpstr>
      <vt:lpstr>Quantitative Reasoning Measure</vt:lpstr>
      <vt:lpstr>Quantitative Reasoning Measure (continued)</vt:lpstr>
      <vt:lpstr>Analytical Writing Measure</vt:lpstr>
      <vt:lpstr>Analytical Writing Measure (continued)</vt:lpstr>
      <vt:lpstr>The Computer-Based GRE® Verbal Reasoning  and Quantitative Reasoning Sections Are  Section-Level Adaptive</vt:lpstr>
      <vt:lpstr>More Test-Taker Friendly for an Enhanced Test Experience</vt:lpstr>
      <vt:lpstr>More Simplicity in Distinguishing Performance Differences Between Candidates</vt:lpstr>
      <vt:lpstr>Important Dates You Need to Know</vt:lpstr>
      <vt:lpstr>GRE® General Test Scores for Business School</vt:lpstr>
      <vt:lpstr>Slide 21</vt:lpstr>
      <vt:lpstr>Slide 22</vt:lpstr>
      <vt:lpstr>Slide 23</vt:lpstr>
      <vt:lpstr>Slide 24</vt:lpstr>
      <vt:lpstr>Informational Website</vt:lpstr>
    </vt:vector>
  </TitlesOfParts>
  <Company>ETS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ETS</dc:creator>
  <cp:lastModifiedBy>jsantiago</cp:lastModifiedBy>
  <cp:revision>531</cp:revision>
  <dcterms:created xsi:type="dcterms:W3CDTF">2009-12-09T15:13:01Z</dcterms:created>
  <dcterms:modified xsi:type="dcterms:W3CDTF">2011-04-26T14:37:47Z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0x0101003F23F25B435A6E4D9C1640A254F93DCA</vt:lpwstr>
  </property>
</Properties>
</file>